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3"/>
  </p:notesMasterIdLst>
  <p:sldIdLst>
    <p:sldId id="256" r:id="rId2"/>
    <p:sldId id="431" r:id="rId3"/>
    <p:sldId id="334" r:id="rId4"/>
    <p:sldId id="454" r:id="rId5"/>
    <p:sldId id="455" r:id="rId6"/>
    <p:sldId id="456" r:id="rId7"/>
    <p:sldId id="457" r:id="rId8"/>
    <p:sldId id="458" r:id="rId9"/>
    <p:sldId id="459" r:id="rId10"/>
    <p:sldId id="460" r:id="rId11"/>
    <p:sldId id="461" r:id="rId12"/>
    <p:sldId id="462" r:id="rId13"/>
    <p:sldId id="414" r:id="rId14"/>
    <p:sldId id="432" r:id="rId15"/>
    <p:sldId id="433" r:id="rId16"/>
    <p:sldId id="434" r:id="rId17"/>
    <p:sldId id="435" r:id="rId18"/>
    <p:sldId id="436" r:id="rId19"/>
    <p:sldId id="437" r:id="rId20"/>
    <p:sldId id="438" r:id="rId21"/>
    <p:sldId id="439" r:id="rId22"/>
    <p:sldId id="440" r:id="rId23"/>
    <p:sldId id="441" r:id="rId24"/>
    <p:sldId id="463" r:id="rId25"/>
    <p:sldId id="464" r:id="rId26"/>
    <p:sldId id="465" r:id="rId27"/>
    <p:sldId id="466" r:id="rId28"/>
    <p:sldId id="467" r:id="rId29"/>
    <p:sldId id="468" r:id="rId30"/>
    <p:sldId id="469" r:id="rId31"/>
    <p:sldId id="470" r:id="rId32"/>
    <p:sldId id="472" r:id="rId33"/>
    <p:sldId id="473" r:id="rId34"/>
    <p:sldId id="474" r:id="rId35"/>
    <p:sldId id="471" r:id="rId36"/>
    <p:sldId id="475" r:id="rId37"/>
    <p:sldId id="477" r:id="rId38"/>
    <p:sldId id="478" r:id="rId39"/>
    <p:sldId id="476" r:id="rId40"/>
    <p:sldId id="479" r:id="rId41"/>
    <p:sldId id="259" r:id="rId4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  <p14:sldId id="431"/>
          </p14:sldIdLst>
        </p14:section>
        <p14:section name="Handling Events" id="{33767AE4-8B0F-FF49-BF19-4CFE1AC4B87A}">
          <p14:sldIdLst>
            <p14:sldId id="334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</p14:sldIdLst>
        </p14:section>
        <p14:section name="Conditional Rendering" id="{165C1D83-02F0-074E-AD68-D0E2BC1D8F0D}">
          <p14:sldIdLst>
            <p14:sldId id="414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2"/>
            <p14:sldId id="473"/>
            <p14:sldId id="474"/>
            <p14:sldId id="471"/>
            <p14:sldId id="475"/>
            <p14:sldId id="477"/>
            <p14:sldId id="478"/>
            <p14:sldId id="476"/>
            <p14:sldId id="479"/>
          </p14:sldIdLst>
        </p14:section>
        <p14:section name="Reference" id="{C5E63BD3-3D69-2441-926B-3FBAABE22176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34"/>
    <p:restoredTop sz="87405"/>
  </p:normalViewPr>
  <p:slideViewPr>
    <p:cSldViewPr snapToGrid="0">
      <p:cViewPr varScale="1">
        <p:scale>
          <a:sx n="72" d="100"/>
          <a:sy n="72" d="100"/>
        </p:scale>
        <p:origin x="416" y="208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5" d="100"/>
        <a:sy n="10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tiff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551076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VN" dirty="0"/>
              <a:t>Reference: </a:t>
            </a:r>
            <a:r>
              <a:rPr lang="en-US" dirty="0"/>
              <a:t>https://</a:t>
            </a:r>
            <a:r>
              <a:rPr lang="en-US" dirty="0" err="1"/>
              <a:t>reactjs.org</a:t>
            </a:r>
            <a:r>
              <a:rPr lang="en-US" dirty="0"/>
              <a:t>/docs/handling-</a:t>
            </a:r>
            <a:r>
              <a:rPr lang="en-US" dirty="0" err="1"/>
              <a:t>events.html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671071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Reference: https://</a:t>
            </a:r>
            <a:r>
              <a:rPr lang="en-US" dirty="0" err="1"/>
              <a:t>reactjs.org</a:t>
            </a:r>
            <a:r>
              <a:rPr lang="en-US" dirty="0"/>
              <a:t>/docs/conditional-</a:t>
            </a:r>
            <a:r>
              <a:rPr lang="en-US" dirty="0" err="1"/>
              <a:t>rendering.html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480553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41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 panose="020B0604020202020204" pitchFamily="34" charset="0"/>
              <a:buChar char="•"/>
              <a:defRPr sz="2000" b="1" i="0" u="none" strike="noStrike" cap="non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29470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08218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D6A4563-3D12-5743-98EE-FEFAFDA492E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295650"/>
            <a:ext cx="12192000" cy="3562350"/>
          </a:xfrm>
          <a:prstGeom prst="rect">
            <a:avLst/>
          </a:prstGeom>
        </p:spPr>
      </p:pic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A2C6BF-2C8A-814A-867E-E27D467609D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365043" y="4532313"/>
            <a:ext cx="1751134" cy="15176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7" r:id="rId8"/>
    <p:sldLayoutId id="2147483658" r:id="rId9"/>
    <p:sldLayoutId id="2147483661" r:id="rId10"/>
    <p:sldLayoutId id="2147483662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cebookincubator/create-react-app" TargetMode="External"/><Relationship Id="rId2" Type="http://schemas.openxmlformats.org/officeDocument/2006/relationships/hyperlink" Target="https://babeljs.io/docs/plugins/transform-class-properties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/docs/Web/JavaScript/Reference/Functions/Arrow_functions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Global_objects/Function/bind" TargetMode="External"/><Relationship Id="rId2" Type="http://schemas.openxmlformats.org/officeDocument/2006/relationships/hyperlink" Target="https://developer.mozilla.org/en-US/docs/Web/JavaScript/Reference/Functions/Arrow_functions" TargetMode="Externa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/docs/Web/JavaScript/Reference/Operators/Conditional_Operator" TargetMode="External"/><Relationship Id="rId2" Type="http://schemas.openxmlformats.org/officeDocument/2006/relationships/hyperlink" Target="https://developer.mozilla.org/en-US/docs/Web/JavaScript/Reference/Statements/if...else" TargetMode="Externa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reactjs.org/docs/state-and-lifecycle.html#adding-local-state-to-a-class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reactjs.org/docs/introducing-jsx.html#embedding-expressions-in-jsx" TargetMode="Externa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/docs/Web/JavaScript/Reference/Operators/Conditional_Operator" TargetMode="Externa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reactjs.org/docs/components-and-props.html#extracting-components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docs/rendering-elements.html" TargetMode="External"/><Relationship Id="rId2" Type="http://schemas.openxmlformats.org/officeDocument/2006/relationships/hyperlink" Target="https://developer.mozilla.org/en-US/docs/Web/JavaScript/Reference/Global_Objects/Array/map" TargetMode="Externa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Global_Objects/Array/map" TargetMode="External"/><Relationship Id="rId2" Type="http://schemas.openxmlformats.org/officeDocument/2006/relationships/hyperlink" Target="https://reactjs.org/docs/introducing-jsx.html#embedding-expressions-in-jsx" TargetMode="Externa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reactjs.org/docs/rendering-elements.html#rendering-an-element-into-the-dom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reactjs.org/docs/components-and-props.html" TargetMode="Externa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reactjs.org/docs/components-and-props.html#extracting-components" TargetMode="Externa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docs/reconciliation.html#recursing-on-children" TargetMode="External"/><Relationship Id="rId2" Type="http://schemas.openxmlformats.org/officeDocument/2006/relationships/hyperlink" Target="https://medium.com/@robinpokorny/index-as-a-key-is-an-anti-pattern-e0349aece318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docs/components-and-props.html#extracting-components" TargetMode="External"/><Relationship Id="rId2" Type="http://schemas.openxmlformats.org/officeDocument/2006/relationships/hyperlink" Target="https://reactjs.org/docs/introducing-jsx.html#embedding-expressions-in-jsx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docs/getting-started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react-redux.js.org/introduction/quick-start" TargetMode="External"/><Relationship Id="rId4" Type="http://schemas.openxmlformats.org/officeDocument/2006/relationships/hyperlink" Target="https://redux.js.org/introduction/getting-started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docs/events.html" TargetMode="External"/><Relationship Id="rId2" Type="http://schemas.openxmlformats.org/officeDocument/2006/relationships/hyperlink" Target="https://www.w3.org/TR/DOM-Level-3-Events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/docs/Web/JavaScript/Reference/Classe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mashingmagazine.com/2014/01/understanding-javascript-function-prototype-bind/" TargetMode="External"/><Relationship Id="rId2" Type="http://schemas.openxmlformats.org/officeDocument/2006/relationships/hyperlink" Target="https://developer.mozilla.org/en/docs/Web/JavaScript/Reference/Global_objects/Function/bind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</a:t>
            </a:r>
            <a:r>
              <a:rPr lang="vi-VN" altLang="ja-JP" dirty="0"/>
              <a:t>JS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Main concepts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Advanced guides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Hooks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React Redux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C9C30C-13F2-A24A-9A68-19268B4F2B8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10</a:t>
            </a:fld>
            <a:endParaRPr lang="ja-JP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7B4776-D037-5341-873A-5BE66FB671AF}"/>
              </a:ext>
            </a:extLst>
          </p:cNvPr>
          <p:cNvSpPr/>
          <p:nvPr/>
        </p:nvSpPr>
        <p:spPr>
          <a:xfrm>
            <a:off x="714233" y="1080742"/>
            <a:ext cx="991737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If calling bind annoys you, there are two ways you can get around this.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If you are using the experimental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public class fields syntax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you can use class fields to correctly bind callbacks: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76C326-9D4E-0742-80D6-CA34EEFCFC06}"/>
              </a:ext>
            </a:extLst>
          </p:cNvPr>
          <p:cNvSpPr/>
          <p:nvPr/>
        </p:nvSpPr>
        <p:spPr>
          <a:xfrm>
            <a:off x="1219200" y="2474158"/>
            <a:ext cx="5959523" cy="42473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class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LoggingButton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extends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React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Component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This syntax ensures `this` is bound within </a:t>
            </a:r>
            <a:r>
              <a:rPr lang="en-US" sz="1800" i="1" dirty="0" err="1">
                <a:solidFill>
                  <a:srgbClr val="ABB0B6"/>
                </a:solidFill>
                <a:latin typeface="var(--font-monospace)"/>
              </a:rPr>
              <a:t>handleClick</a:t>
            </a:r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.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Warning: this is *experimental* syntax.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handleClick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() =&gt;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console.log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'this is:'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}</a:t>
            </a: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render()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&lt;button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onClick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={</a:t>
            </a:r>
            <a:r>
              <a:rPr lang="en-US" sz="18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.handleClick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  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me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&lt;/button&gt;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E1320A-E1F9-AD46-A796-D2D8B483BA36}"/>
              </a:ext>
            </a:extLst>
          </p:cNvPr>
          <p:cNvSpPr/>
          <p:nvPr/>
        </p:nvSpPr>
        <p:spPr>
          <a:xfrm>
            <a:off x="7601231" y="4243873"/>
            <a:ext cx="358993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This syntax is enabled by default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in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Create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React App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2821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C0E44C-7135-6145-BA06-CCC1A09F43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11</a:t>
            </a:fld>
            <a:endParaRPr lang="ja-JP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C07F0A-A02B-EE49-AE38-2403EBA532C6}"/>
              </a:ext>
            </a:extLst>
          </p:cNvPr>
          <p:cNvSpPr/>
          <p:nvPr/>
        </p:nvSpPr>
        <p:spPr>
          <a:xfrm>
            <a:off x="441846" y="1041225"/>
            <a:ext cx="104894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If you aren’t using class fields syntax, you can use an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arrow function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in the callback: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C377794-1BC7-924A-94E1-7B324D839D71}"/>
              </a:ext>
            </a:extLst>
          </p:cNvPr>
          <p:cNvSpPr/>
          <p:nvPr/>
        </p:nvSpPr>
        <p:spPr>
          <a:xfrm>
            <a:off x="591404" y="1846457"/>
            <a:ext cx="6096000" cy="39703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class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LoggingButton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extends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React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Component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handleClick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console.log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'this is:'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}</a:t>
            </a: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render()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This syntax ensures `this` is bound within </a:t>
            </a:r>
            <a:r>
              <a:rPr lang="en-US" sz="1800" i="1" dirty="0" err="1">
                <a:solidFill>
                  <a:srgbClr val="ABB0B6"/>
                </a:solidFill>
                <a:latin typeface="var(--font-monospace)"/>
              </a:rPr>
              <a:t>handleClick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&lt;button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onClick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={() =&gt; </a:t>
            </a:r>
            <a:r>
              <a:rPr lang="en-US" sz="18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.handleClick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()}&gt;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  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me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&lt;/button&gt;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10F3AAA-5BAA-F744-BDBF-EDEA54311C4E}"/>
              </a:ext>
            </a:extLst>
          </p:cNvPr>
          <p:cNvSpPr/>
          <p:nvPr/>
        </p:nvSpPr>
        <p:spPr>
          <a:xfrm>
            <a:off x="6886433" y="1978720"/>
            <a:ext cx="4467367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problem with this syntax is that a 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different callback is created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each time the </a:t>
            </a:r>
            <a:r>
              <a:rPr lang="en-US" sz="2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LoggingButton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renders.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 most cases, this is fine. However, if this callback is passed as a prop to lower components, those components might do an extra re-rendering.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generally recommend binding in the constructor or using the class fields syntax, to avoid this sort of performance problem.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7904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B1CC0B7-2087-B546-B92E-2C41789BE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Arguments to Event Handlers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D526DA-C032-0D42-9D12-DEEFFA76A7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12</a:t>
            </a:fld>
            <a:endParaRPr lang="ja-JP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CCC8D5-4953-7341-B0B3-E843046CD7CA}"/>
              </a:ext>
            </a:extLst>
          </p:cNvPr>
          <p:cNvSpPr/>
          <p:nvPr/>
        </p:nvSpPr>
        <p:spPr>
          <a:xfrm>
            <a:off x="838199" y="1701321"/>
            <a:ext cx="10284725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Inside a loop, it is common to want to pass an extra parameter to an event handler.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For example, if id is the row 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either of the following would work: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95A7B30-7276-C743-9EA8-DE858DE09E98}"/>
              </a:ext>
            </a:extLst>
          </p:cNvPr>
          <p:cNvSpPr/>
          <p:nvPr/>
        </p:nvSpPr>
        <p:spPr>
          <a:xfrm>
            <a:off x="1614985" y="2703366"/>
            <a:ext cx="8934734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&lt;button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onClick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={(e) =&gt; </a:t>
            </a:r>
            <a:r>
              <a:rPr lang="en-US" sz="18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.deleteRow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(id, e)}&gt;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Delete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Row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&lt;/button&gt;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&lt;button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onClick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={</a:t>
            </a:r>
            <a:r>
              <a:rPr lang="en-US" sz="18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.deleteRow.bind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id)}&gt;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Delete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Row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&lt;/button&gt;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4C13BA-0075-734D-B044-33C62765028A}"/>
              </a:ext>
            </a:extLst>
          </p:cNvPr>
          <p:cNvSpPr/>
          <p:nvPr/>
        </p:nvSpPr>
        <p:spPr>
          <a:xfrm>
            <a:off x="838199" y="3680252"/>
            <a:ext cx="105156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above two lines are equivalent, and use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arrow functions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Function.prototype.bind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respectively.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41D172-FB80-C142-869F-E34DC426707B}"/>
              </a:ext>
            </a:extLst>
          </p:cNvPr>
          <p:cNvSpPr/>
          <p:nvPr/>
        </p:nvSpPr>
        <p:spPr>
          <a:xfrm>
            <a:off x="838199" y="4820797"/>
            <a:ext cx="1051559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 both cases, the 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argument representing the React event will be passed as a second argument after the 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With an arrow function, we have to pass it explicitly, but with bind any further arguments are automatically forwarded.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29898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6B03A3-6590-D345-A19D-E4691FA99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Rendering</a:t>
            </a:r>
            <a:endParaRPr lang="en-V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504E19-1F17-BD45-9CFF-961EC0D204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0531" y="4667534"/>
            <a:ext cx="8270069" cy="2053941"/>
          </a:xfrm>
        </p:spPr>
        <p:txBody>
          <a:bodyPr numCol="1"/>
          <a:lstStyle/>
          <a:p>
            <a:pPr marL="5715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Introduction</a:t>
            </a:r>
          </a:p>
          <a:p>
            <a:pPr marL="5715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Element Variables</a:t>
            </a:r>
          </a:p>
          <a:p>
            <a:pPr marL="5715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Inline If with Logical &amp;&amp; Operator</a:t>
            </a:r>
          </a:p>
          <a:p>
            <a:pPr marL="5715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Inline If-Else with Conditional Operator</a:t>
            </a:r>
          </a:p>
          <a:p>
            <a:pPr marL="5715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Preventing Component from Rendering</a:t>
            </a:r>
            <a:endParaRPr lang="en-VN" sz="2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3CA2AB-656C-0249-B39A-B00FC95E78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13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817200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FB77CAE-A729-514B-9FA3-5AD90C2E3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1AB14D-79D1-E243-ACF8-D5069D3DD80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14</a:t>
            </a:fld>
            <a:endParaRPr lang="ja-JP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BBB477-C61B-044B-9BAD-E39F159DFD2F}"/>
              </a:ext>
            </a:extLst>
          </p:cNvPr>
          <p:cNvSpPr/>
          <p:nvPr/>
        </p:nvSpPr>
        <p:spPr>
          <a:xfrm>
            <a:off x="1178256" y="1975149"/>
            <a:ext cx="979454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6D6D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React, you can create distinct components that encapsulate behavior you need. Then, you can render only some of them, depending on the state of your application.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Conditional rendering in React works the same way conditions work in JavaScript.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Use JavaScript operators like </a:t>
            </a:r>
            <a:r>
              <a:rPr lang="en-US" sz="2000" dirty="0">
                <a:solidFill>
                  <a:srgbClr val="1A1A1A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if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or the </a:t>
            </a:r>
            <a:r>
              <a:rPr lang="en-US" sz="2000" dirty="0">
                <a:solidFill>
                  <a:srgbClr val="1A1A1A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conditional operator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to create elements representing the current state,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and let React update the UI to match them.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6176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4365DC-FD8F-1047-AF62-909F3A0363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15</a:t>
            </a:fld>
            <a:endParaRPr lang="ja-JP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5F66839-7AF7-7542-9716-37B00D48952A}"/>
              </a:ext>
            </a:extLst>
          </p:cNvPr>
          <p:cNvSpPr/>
          <p:nvPr/>
        </p:nvSpPr>
        <p:spPr>
          <a:xfrm>
            <a:off x="1111710" y="1222738"/>
            <a:ext cx="35445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Consider these two components:</a:t>
            </a:r>
            <a:endParaRPr lang="en-VN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7C9D5C-19EC-4A43-84C9-A5725219F08B}"/>
              </a:ext>
            </a:extLst>
          </p:cNvPr>
          <p:cNvSpPr/>
          <p:nvPr/>
        </p:nvSpPr>
        <p:spPr>
          <a:xfrm>
            <a:off x="2228898" y="2110167"/>
            <a:ext cx="6096000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function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UserGreeting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(props)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&lt;h1&gt;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Welcome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back!&lt;/h1&gt;;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function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GuestGreeting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(props)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&lt;h1&gt;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Please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sign up.&lt;/h1&gt;;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06985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DF9988-FF41-AF4C-838A-15997BDA4B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16</a:t>
            </a:fld>
            <a:endParaRPr lang="ja-JP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A90C76-CD26-6C4B-90E0-F1934CC4707D}"/>
              </a:ext>
            </a:extLst>
          </p:cNvPr>
          <p:cNvSpPr/>
          <p:nvPr/>
        </p:nvSpPr>
        <p:spPr>
          <a:xfrm>
            <a:off x="973539" y="1106577"/>
            <a:ext cx="1024492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We’ll create a Greeting component that displays either of these components depending on whether a user is logged in: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3FC719-6561-6D49-A11E-5E9FFCD2F745}"/>
              </a:ext>
            </a:extLst>
          </p:cNvPr>
          <p:cNvSpPr/>
          <p:nvPr/>
        </p:nvSpPr>
        <p:spPr>
          <a:xfrm>
            <a:off x="1287439" y="2150438"/>
            <a:ext cx="6096000" cy="36933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function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Greeting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(props)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isLoggedIn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props.isLoggedIn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if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isLoggedIn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&lt;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UserGreeting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/&gt;;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&lt;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GuestGreeting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/&gt;;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ReactDOM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.render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Try changing to </a:t>
            </a:r>
            <a:r>
              <a:rPr lang="en-US" sz="1800" i="1" dirty="0" err="1">
                <a:solidFill>
                  <a:srgbClr val="ABB0B6"/>
                </a:solidFill>
                <a:latin typeface="var(--font-monospace)"/>
              </a:rPr>
              <a:t>isLoggedIn</a:t>
            </a:r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={true}: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&lt;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Greeting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isLoggedIn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={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false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 /&gt;,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document.getElementById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'root'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E8883C-0BD4-EB48-98F0-BEF6496B35DA}"/>
              </a:ext>
            </a:extLst>
          </p:cNvPr>
          <p:cNvSpPr/>
          <p:nvPr/>
        </p:nvSpPr>
        <p:spPr>
          <a:xfrm>
            <a:off x="7975979" y="3429000"/>
            <a:ext cx="4012442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This example renders a different greeting depending on the value of </a:t>
            </a:r>
            <a:r>
              <a:rPr lang="en-US" sz="2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isLoggedIn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prop.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60652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45DD9D0-1BCA-034E-AE7A-3FA8F5611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Element Variables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8EB88B8-9043-A84A-952D-9F5923B1AD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17</a:t>
            </a:fld>
            <a:endParaRPr lang="ja-JP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E75BDFB-8FFB-6D46-8F35-8CC7953A7377}"/>
              </a:ext>
            </a:extLst>
          </p:cNvPr>
          <p:cNvSpPr/>
          <p:nvPr/>
        </p:nvSpPr>
        <p:spPr>
          <a:xfrm>
            <a:off x="838200" y="1428363"/>
            <a:ext cx="10053851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You can use variables to store elements. This can help you conditionally render a part of the component while the rest of the output doesn’t change.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Consider these two new components representing 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Logout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Login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buttons: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8FAEE0-9DB6-4649-BDCE-59FC4E68EDDE}"/>
              </a:ext>
            </a:extLst>
          </p:cNvPr>
          <p:cNvSpPr/>
          <p:nvPr/>
        </p:nvSpPr>
        <p:spPr>
          <a:xfrm>
            <a:off x="1299949" y="2570618"/>
            <a:ext cx="6096000" cy="42473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function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LoginButton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(props)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&lt;button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onClick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={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props.onClick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Login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&lt;/button&gt;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function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LogoutButton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(props)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&lt;button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onClick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={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props.onClick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Logout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&lt;/button&gt;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375653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53FCEB-28A3-1645-984F-CDBC80FBE7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18</a:t>
            </a:fld>
            <a:endParaRPr lang="ja-JP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6FAF08C-5F96-1645-9F98-AC733A3D27A7}"/>
              </a:ext>
            </a:extLst>
          </p:cNvPr>
          <p:cNvSpPr/>
          <p:nvPr/>
        </p:nvSpPr>
        <p:spPr>
          <a:xfrm>
            <a:off x="914399" y="837779"/>
            <a:ext cx="999926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 the example below, we will create a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stateful component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called 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LoginControl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It will render either 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sz="2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LoginButton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/&gt;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or 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sz="2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LogoutButton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/&gt;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depending on its current state.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It will also render a 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&lt;Greeting /&gt;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from the previous example: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42A9C0-91AE-2046-817F-9EAC68256FE9}"/>
              </a:ext>
            </a:extLst>
          </p:cNvPr>
          <p:cNvSpPr/>
          <p:nvPr/>
        </p:nvSpPr>
        <p:spPr>
          <a:xfrm>
            <a:off x="1423917" y="2474158"/>
            <a:ext cx="6096000" cy="42473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class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LoginControl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extends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React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Component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constructor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(props)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super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(props);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.handleLoginClick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</a:t>
            </a:r>
            <a:r>
              <a:rPr lang="en-US" sz="18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.handleLoginClick.bind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.handleLogoutClick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</a:t>
            </a:r>
            <a:r>
              <a:rPr lang="en-US" sz="18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.handleLogoutClick.bind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.state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isLoggedIn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: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false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}</a:t>
            </a: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handleLoginClick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.setState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isLoggedIn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: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true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}</a:t>
            </a: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handleLogoutClick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.setState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isLoggedIn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: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false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}</a:t>
            </a:r>
          </a:p>
        </p:txBody>
      </p:sp>
    </p:spTree>
    <p:extLst>
      <p:ext uri="{BB962C8B-B14F-4D97-AF65-F5344CB8AC3E}">
        <p14:creationId xmlns:p14="http://schemas.microsoft.com/office/powerpoint/2010/main" val="26008959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7D0955-1387-FE48-9A84-C4F0D5928B2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19</a:t>
            </a:fld>
            <a:endParaRPr lang="ja-JP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721376-C040-F642-BF9E-856E6A8C2595}"/>
              </a:ext>
            </a:extLst>
          </p:cNvPr>
          <p:cNvSpPr/>
          <p:nvPr/>
        </p:nvSpPr>
        <p:spPr>
          <a:xfrm>
            <a:off x="838200" y="258167"/>
            <a:ext cx="6096000" cy="64633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render()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isLoggedIn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</a:t>
            </a:r>
            <a:r>
              <a:rPr lang="en-US" sz="18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.state.isLoggedIn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let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button;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if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isLoggedIn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button = &lt;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LogoutButton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onClick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={</a:t>
            </a:r>
            <a:r>
              <a:rPr lang="en-US" sz="18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.handleLogoutClick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 /&gt;;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}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else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button = &lt;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LoginButton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onClick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={</a:t>
            </a:r>
            <a:r>
              <a:rPr lang="en-US" sz="18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.handleLoginClick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 /&gt;;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}</a:t>
            </a: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&lt;div&gt;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  &lt;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Greeting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isLoggedIn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={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isLoggedIn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 /&gt;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  {button}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&lt;/div&gt;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ReactDOM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.render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&lt;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LoginControl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/&gt;,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document.getElementById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'root'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A8C44E-4BA8-6648-A0CF-BC8A91553619}"/>
              </a:ext>
            </a:extLst>
          </p:cNvPr>
          <p:cNvSpPr/>
          <p:nvPr/>
        </p:nvSpPr>
        <p:spPr>
          <a:xfrm>
            <a:off x="7670042" y="1528549"/>
            <a:ext cx="3988558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While declaring a variable and using an 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statement is a fine way to conditionally render a component, sometimes you might want to use a shorter syntax.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There are a few ways to inline conditions in JSX, explained below.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0835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FECD492-1FF9-3640-AFC4-9867F639B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Lesson 4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742053-C6D6-8248-9870-4FF523ABF8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Handling Events</a:t>
            </a:r>
          </a:p>
          <a:p>
            <a:r>
              <a:rPr lang="en-US"/>
              <a:t>Conditional Rendering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F4EE8F-063D-C148-8EF9-3F8CAAA12A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</a:t>
            </a:fld>
            <a:endParaRPr lang="ja-JP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CFCE00-4ADA-9A42-BE7C-DBE8095A4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367" y="1695298"/>
            <a:ext cx="4537332" cy="3932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5886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82C59-38DD-D746-9FA8-A56821A5F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Inline If with Logical &amp;&amp; Operator</a:t>
            </a:r>
            <a:endParaRPr lang="en-V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2794B8-B60E-D94E-A2E4-44CE3059F6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20</a:t>
            </a:fld>
            <a:endParaRPr lang="ja-JP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7D78ABF-C699-0E4C-8767-42CBBA6244EF}"/>
              </a:ext>
            </a:extLst>
          </p:cNvPr>
          <p:cNvSpPr/>
          <p:nvPr/>
        </p:nvSpPr>
        <p:spPr>
          <a:xfrm>
            <a:off x="838200" y="1469309"/>
            <a:ext cx="963077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You may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embed expressions in JSX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by wrapping them in curly braces.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This includes the JavaScript logical &amp;&amp; operator.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It can be handy for conditionally including an element: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6638562-F6E9-8D40-B0CB-049B8413AE97}"/>
              </a:ext>
            </a:extLst>
          </p:cNvPr>
          <p:cNvSpPr/>
          <p:nvPr/>
        </p:nvSpPr>
        <p:spPr>
          <a:xfrm>
            <a:off x="946245" y="2845593"/>
            <a:ext cx="6096000" cy="36933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function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Mailbox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(props)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unreadMessages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props.unreadMessages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&lt;div&gt;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&lt;h1&gt;Hello!&lt;/h1&gt;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unreadMessages.length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&gt;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0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&amp;&amp;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  &lt;h2&gt;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    You have 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unreadMessages.length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 unread messages.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  &lt;/h2&gt;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&lt;/div&gt;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369E97-0338-1847-A65D-63582A8F4975}"/>
              </a:ext>
            </a:extLst>
          </p:cNvPr>
          <p:cNvSpPr/>
          <p:nvPr/>
        </p:nvSpPr>
        <p:spPr>
          <a:xfrm>
            <a:off x="7287906" y="3308249"/>
            <a:ext cx="4531056" cy="17543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messages = [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'React'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 err="1">
                <a:solidFill>
                  <a:srgbClr val="86B300"/>
                </a:solidFill>
                <a:latin typeface="var(--font-monospace)"/>
              </a:rPr>
              <a:t>'Re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: React'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</a:t>
            </a:r>
            <a:r>
              <a:rPr lang="en-US" sz="1800" dirty="0" err="1">
                <a:solidFill>
                  <a:srgbClr val="86B300"/>
                </a:solidFill>
                <a:latin typeface="var(--font-monospace)"/>
              </a:rPr>
              <a:t>Re:Re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: React'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];</a:t>
            </a:r>
          </a:p>
          <a:p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ReactDOM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.render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&lt;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Mailbox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unreadMessages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={messages} /&gt;,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document.getElementById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'root'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2478924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BD0330E-974E-1946-BBB0-C2F74BCC5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Inline If-Else with Conditional Operator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8817FA-F8BF-214F-B783-54D6C318F92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21</a:t>
            </a:fld>
            <a:endParaRPr lang="ja-JP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CF40DDF-6D28-904D-9B26-F7073929F369}"/>
              </a:ext>
            </a:extLst>
          </p:cNvPr>
          <p:cNvSpPr/>
          <p:nvPr/>
        </p:nvSpPr>
        <p:spPr>
          <a:xfrm>
            <a:off x="838200" y="1797784"/>
            <a:ext cx="1070553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Another method for conditionally rendering elements inline is to use the JavaScript conditional operator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condition ? true : false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 the example below, we use it to conditionally render a small block of text.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B6CAA1-DCD5-6749-8538-3CDB2130CCAC}"/>
              </a:ext>
            </a:extLst>
          </p:cNvPr>
          <p:cNvSpPr/>
          <p:nvPr/>
        </p:nvSpPr>
        <p:spPr>
          <a:xfrm>
            <a:off x="1164609" y="3429000"/>
            <a:ext cx="7174173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render()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isLoggedIn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</a:t>
            </a:r>
            <a:r>
              <a:rPr lang="en-US" sz="18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.state.isLoggedIn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&lt;div&gt;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The user is &lt;b&gt;{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isLoggedIn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?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'currently'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: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'not'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}&lt;/b&gt; logged in.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&lt;/div&gt;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557941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D23013-D022-2C4D-BDB3-CEFCDEFC9D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22</a:t>
            </a:fld>
            <a:endParaRPr lang="ja-JP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E52BECA-94EE-724C-82E2-85A01C9206E4}"/>
              </a:ext>
            </a:extLst>
          </p:cNvPr>
          <p:cNvSpPr/>
          <p:nvPr/>
        </p:nvSpPr>
        <p:spPr>
          <a:xfrm>
            <a:off x="786804" y="947411"/>
            <a:ext cx="993084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It can also be used for larger expressions although it is less obvious what’s going on: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7FCBC6-0CC0-F346-A0B7-5A937B125CED}"/>
              </a:ext>
            </a:extLst>
          </p:cNvPr>
          <p:cNvSpPr/>
          <p:nvPr/>
        </p:nvSpPr>
        <p:spPr>
          <a:xfrm>
            <a:off x="1396621" y="1551754"/>
            <a:ext cx="6096000" cy="31393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render()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isLoggedIn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</a:t>
            </a:r>
            <a:r>
              <a:rPr lang="en-US" sz="18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.state.isLoggedIn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&lt;div&gt;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isLoggedIn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  ? &lt;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LogoutButton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onClick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={</a:t>
            </a:r>
            <a:r>
              <a:rPr lang="en-US" sz="18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.handleLogoutClick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 /&gt;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  : &lt;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LoginButton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onClick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={</a:t>
            </a:r>
            <a:r>
              <a:rPr lang="en-US" sz="18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.handleLoginClick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 /&gt;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&lt;/div&gt;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13C7C5E-C897-D94A-AD0A-8AD3AB3948F9}"/>
              </a:ext>
            </a:extLst>
          </p:cNvPr>
          <p:cNvSpPr/>
          <p:nvPr/>
        </p:nvSpPr>
        <p:spPr>
          <a:xfrm>
            <a:off x="786804" y="4895308"/>
            <a:ext cx="1092297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Just like in JavaScript, it is up to you to choose an appropriate style based on what you and your team consider more readable.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Also remember that whenever conditions become too complex, it might be a good time to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extract a component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524131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7E7AD6C-EC96-0941-8B1F-88CB8446B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Preventing Component from Rendering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56C5AF-A882-1343-AE8C-0362655BC52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23</a:t>
            </a:fld>
            <a:endParaRPr lang="ja-JP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F43E1D3-31CF-004A-A194-CB7AE82DB77D}"/>
              </a:ext>
            </a:extLst>
          </p:cNvPr>
          <p:cNvSpPr/>
          <p:nvPr/>
        </p:nvSpPr>
        <p:spPr>
          <a:xfrm>
            <a:off x="838200" y="1701321"/>
            <a:ext cx="1017668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 rare cases you might want a component to hide itself even though it was rendered by another component. To do this return 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null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instead of its render output.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 the example below, the 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sz="2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WarningBanner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/&gt;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is rendered depending on the value of the prop called 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warn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 If the value of the prop is 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false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then the component does not render: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F3D7771-33A0-BC43-A9B0-7D69C4D0379B}"/>
              </a:ext>
            </a:extLst>
          </p:cNvPr>
          <p:cNvSpPr/>
          <p:nvPr/>
        </p:nvSpPr>
        <p:spPr>
          <a:xfrm>
            <a:off x="1177119" y="3490032"/>
            <a:ext cx="4918881" cy="31393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function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WarningBanner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(props)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if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(!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props.warn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null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}</a:t>
            </a: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&lt;div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className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=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"warning"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Warning!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&lt;/div&gt;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783FA3-3501-7D4E-B726-E5745E721350}"/>
              </a:ext>
            </a:extLst>
          </p:cNvPr>
          <p:cNvSpPr/>
          <p:nvPr/>
        </p:nvSpPr>
        <p:spPr>
          <a:xfrm>
            <a:off x="6441744" y="4105780"/>
            <a:ext cx="559444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Returning 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null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from a component’s render method does not affect the firing of the component’s lifecycle methods. For instance </a:t>
            </a:r>
            <a:r>
              <a:rPr lang="en-US" sz="2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componentDidUpdate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will still be called.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55257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FD6AD67-BF25-0547-A584-731885115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Lists and Keys</a:t>
            </a:r>
            <a:endParaRPr lang="en-V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A56DE0-9F5E-FF43-9951-44D39E112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7546" y="4589463"/>
            <a:ext cx="7779224" cy="2268537"/>
          </a:xfrm>
        </p:spPr>
        <p:txBody>
          <a:bodyPr numCol="2"/>
          <a:lstStyle/>
          <a:p>
            <a:pPr marL="5715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VN" dirty="0"/>
              <a:t>List</a:t>
            </a:r>
          </a:p>
          <a:p>
            <a:pPr marL="5715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Rendering Multiple Components</a:t>
            </a:r>
          </a:p>
          <a:p>
            <a:pPr marL="5715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Basic List Component</a:t>
            </a:r>
          </a:p>
          <a:p>
            <a:pPr marL="5715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Keys</a:t>
            </a:r>
          </a:p>
          <a:p>
            <a:pPr marL="5715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Extracting Components with Keys</a:t>
            </a:r>
          </a:p>
          <a:p>
            <a:pPr marL="5715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Keys Must Only Be Unique Among Siblings</a:t>
            </a:r>
          </a:p>
          <a:p>
            <a:pPr marL="5715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Embedding map() in JSX</a:t>
            </a:r>
            <a:endParaRPr lang="en-V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789CCF-1AF9-EB4B-8E74-E1FF7CBE349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24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2499670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473D92-0163-6B44-A325-D897B4A45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Lists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272EC8-2438-0D49-BE7D-70C5C218F7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25</a:t>
            </a:fld>
            <a:endParaRPr lang="ja-JP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D9D76A-F33E-9D43-9C0B-0EF75CF08DD6}"/>
              </a:ext>
            </a:extLst>
          </p:cNvPr>
          <p:cNvSpPr/>
          <p:nvPr/>
        </p:nvSpPr>
        <p:spPr>
          <a:xfrm>
            <a:off x="668740" y="1701321"/>
            <a:ext cx="1095915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6D6D6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First, let’s review how you transform lists in JavaScript.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Given the code below, we use the </a:t>
            </a:r>
            <a:r>
              <a:rPr lang="en-US" sz="2000" dirty="0">
                <a:solidFill>
                  <a:srgbClr val="1A1A1A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map()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function to take an array of numbers and double their values.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assign the new array returned by map() to the variable doubled and log it: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3BA7B3-F5CE-524E-BD27-7538AD28C1EB}"/>
              </a:ext>
            </a:extLst>
          </p:cNvPr>
          <p:cNvSpPr/>
          <p:nvPr/>
        </p:nvSpPr>
        <p:spPr>
          <a:xfrm>
            <a:off x="1560395" y="3459448"/>
            <a:ext cx="6096000" cy="923330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numbers = [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1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2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3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4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5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];</a:t>
            </a:r>
          </a:p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doubled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numbers.map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((number) =&gt; number *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2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);</a:t>
            </a:r>
          </a:p>
          <a:p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console.log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(doubled);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65788ED-A214-CD4C-BBDA-D36851B38D2F}"/>
              </a:ext>
            </a:extLst>
          </p:cNvPr>
          <p:cNvSpPr/>
          <p:nvPr/>
        </p:nvSpPr>
        <p:spPr>
          <a:xfrm>
            <a:off x="668740" y="4509689"/>
            <a:ext cx="8761863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This code logs [2, 4, 6, 8, 10] to the console.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 React, transforming arrays into lists of </a:t>
            </a:r>
            <a:r>
              <a:rPr lang="en-US" sz="2000" dirty="0">
                <a:solidFill>
                  <a:srgbClr val="1A1A1A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elements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is nearly identical.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27967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B99E3-A023-0B49-9917-64CA8D99C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Rendering Multiple Components</a:t>
            </a:r>
            <a:endParaRPr lang="en-V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929BE4-C829-CD4C-987E-FA2703B772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26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5E20B59-1726-FE45-B5A0-4768F64451DF}"/>
              </a:ext>
            </a:extLst>
          </p:cNvPr>
          <p:cNvSpPr/>
          <p:nvPr/>
        </p:nvSpPr>
        <p:spPr>
          <a:xfrm>
            <a:off x="838199" y="1701321"/>
            <a:ext cx="10230135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You can build collections of elements and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include them in JSX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using curly braces {}.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Below, we loop through the 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numbers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array using the JavaScript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map()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function.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return a 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&lt;li&gt;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element for each item.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Finally, we assign the resulting array of elements to </a:t>
            </a:r>
            <a:r>
              <a:rPr lang="en-US" sz="2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listItems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1C325A-4162-6A41-8C74-3B375392B33E}"/>
              </a:ext>
            </a:extLst>
          </p:cNvPr>
          <p:cNvSpPr/>
          <p:nvPr/>
        </p:nvSpPr>
        <p:spPr>
          <a:xfrm>
            <a:off x="1915235" y="3956350"/>
            <a:ext cx="6096000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numbers = [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1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2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3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4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5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];</a:t>
            </a:r>
          </a:p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listItems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numbers.map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((number) =&gt;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&lt;li&gt;{number}&lt;/li&gt;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946500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70BF1C-2420-EB48-B771-8C33D42445F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27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F075AE-F7DC-7D45-8F12-C3BBE8643B02}"/>
              </a:ext>
            </a:extLst>
          </p:cNvPr>
          <p:cNvSpPr/>
          <p:nvPr/>
        </p:nvSpPr>
        <p:spPr>
          <a:xfrm>
            <a:off x="736980" y="1270351"/>
            <a:ext cx="1061682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include the entire </a:t>
            </a:r>
            <a:r>
              <a:rPr lang="en-US" sz="2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listItems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array inside a 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&lt;ul&gt;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element, and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render it to the DOM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FF83C0-42B0-8640-9471-87C7FAB3CF66}"/>
              </a:ext>
            </a:extLst>
          </p:cNvPr>
          <p:cNvSpPr/>
          <p:nvPr/>
        </p:nvSpPr>
        <p:spPr>
          <a:xfrm>
            <a:off x="2201839" y="1996604"/>
            <a:ext cx="6096000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ReactDOM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.render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&lt;ul&gt;{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listItems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}&lt;/ul&gt;,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document.getElementById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'root'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94982F-0F47-6D49-85F5-C28AD1C86E46}"/>
              </a:ext>
            </a:extLst>
          </p:cNvPr>
          <p:cNvSpPr/>
          <p:nvPr/>
        </p:nvSpPr>
        <p:spPr>
          <a:xfrm>
            <a:off x="736980" y="3974068"/>
            <a:ext cx="921223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This code displays a bullet list of numbers between 1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and 5.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73826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0DAE5B-0922-0446-A0E7-E9BB5B6A8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List Component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3C0856-13CE-E44F-992F-2A325E1D163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28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ED91D2-384E-9D4F-A728-9F5832605F4C}"/>
              </a:ext>
            </a:extLst>
          </p:cNvPr>
          <p:cNvSpPr/>
          <p:nvPr/>
        </p:nvSpPr>
        <p:spPr>
          <a:xfrm>
            <a:off x="838200" y="1401068"/>
            <a:ext cx="105156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Usually you would render lists inside a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component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can refactor the previous example into a component that accepts an array of numbers and outputs a list of elements.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B9E07A-0C3F-D049-8264-0F9A92436500}"/>
              </a:ext>
            </a:extLst>
          </p:cNvPr>
          <p:cNvSpPr/>
          <p:nvPr/>
        </p:nvSpPr>
        <p:spPr>
          <a:xfrm>
            <a:off x="1655928" y="2559502"/>
            <a:ext cx="6096000" cy="42473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function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NumberList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(props)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numbers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props.numbers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listItems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numbers.map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((number) =&gt;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&lt;li&gt;{number}&lt;/li&gt;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&lt;ul&gt;{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listItems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}&lt;/ul&gt;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numbers = [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1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2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3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4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5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];</a:t>
            </a:r>
          </a:p>
          <a:p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ReactDOM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.render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&lt;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NumberList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numbers={numbers} /&gt;,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document.getElementById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'root'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4770965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12A2D1-761D-8A49-9952-74B58ED229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29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84994F-93FF-3445-899E-74DF3563563F}"/>
              </a:ext>
            </a:extLst>
          </p:cNvPr>
          <p:cNvSpPr/>
          <p:nvPr/>
        </p:nvSpPr>
        <p:spPr>
          <a:xfrm>
            <a:off x="468573" y="1015425"/>
            <a:ext cx="4894997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When you run this code, you’ll be given a warning that a 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key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should be provided for list items.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 “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key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” is a special string attribute you need to include when creating lists of elements.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We’ll discuss why it’s important in the next section.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Let’s assign a 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key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to our list items inside </a:t>
            </a:r>
            <a:r>
              <a:rPr lang="en-US" sz="2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numbers.map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and fix the missing key issue.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4036B2-2D6A-1D4B-B9FD-4E413B5E9BFF}"/>
              </a:ext>
            </a:extLst>
          </p:cNvPr>
          <p:cNvSpPr/>
          <p:nvPr/>
        </p:nvSpPr>
        <p:spPr>
          <a:xfrm>
            <a:off x="5982268" y="1387789"/>
            <a:ext cx="5741159" cy="48013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function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NumberList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(props)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numbers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props.numbers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listItems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numbers.map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((number) =&gt;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&lt;li key={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number.toString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()}&gt;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{number}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&lt;/li&gt;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&lt;ul&gt;{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listItems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}&lt;/ul&gt;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numbers = [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1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2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3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4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5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];</a:t>
            </a:r>
          </a:p>
          <a:p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ReactDOM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.render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&lt;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NumberList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numbers={numbers} /&gt;,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document.getElementById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'root'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72541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8677E7-17C2-BE48-96AD-56B267C29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Events</a:t>
            </a:r>
            <a:endParaRPr lang="en-V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F04CEEF-10AC-6C4F-A91A-7706DA59D5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817660"/>
            <a:ext cx="7998251" cy="1903815"/>
          </a:xfrm>
        </p:spPr>
        <p:txBody>
          <a:bodyPr numCol="1"/>
          <a:lstStyle/>
          <a:p>
            <a:pPr marL="5715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Introduction</a:t>
            </a:r>
          </a:p>
          <a:p>
            <a:pPr marL="5715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Passing Arguments to Event Handlers</a:t>
            </a:r>
            <a:endParaRPr lang="en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109680-18A4-9247-A67C-AF271420E6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988298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D60C55-56A3-4F46-9BE8-2EBB99C00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Keys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57D947-3FA3-DC4F-9829-DF59AF443B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30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992CF2-A55C-5B42-9172-F1593ABDD4F6}"/>
              </a:ext>
            </a:extLst>
          </p:cNvPr>
          <p:cNvSpPr/>
          <p:nvPr/>
        </p:nvSpPr>
        <p:spPr>
          <a:xfrm>
            <a:off x="1205552" y="1885960"/>
            <a:ext cx="908486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Keys help React identify which items have changed, are added, or are removed.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Keys should be given to the elements inside the array to give the elements a stable identity: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13ABC2-439F-A04F-8FC9-7882F49A24C2}"/>
              </a:ext>
            </a:extLst>
          </p:cNvPr>
          <p:cNvSpPr/>
          <p:nvPr/>
        </p:nvSpPr>
        <p:spPr>
          <a:xfrm>
            <a:off x="2514600" y="3650903"/>
            <a:ext cx="6096000" cy="17543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numbers = [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1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2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3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4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5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];</a:t>
            </a:r>
          </a:p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listItems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numbers.map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((number) =&gt;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&lt;li key={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number.toString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()}&gt;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{number}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&lt;/li&gt;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8470844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C14252-839D-1147-8BEA-F82D18BA1E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31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CCEE66-C026-BF46-9EC1-BB418A18F13B}"/>
              </a:ext>
            </a:extLst>
          </p:cNvPr>
          <p:cNvSpPr/>
          <p:nvPr/>
        </p:nvSpPr>
        <p:spPr>
          <a:xfrm>
            <a:off x="473122" y="1229408"/>
            <a:ext cx="11245755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best way to pick a key is to use a string that uniquely identifies a list item among its siblings.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Most often you would use IDs from your data as keys: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06E9B12-9CC4-9F42-AF39-9ACF99751494}"/>
              </a:ext>
            </a:extLst>
          </p:cNvPr>
          <p:cNvSpPr/>
          <p:nvPr/>
        </p:nvSpPr>
        <p:spPr>
          <a:xfrm>
            <a:off x="1997122" y="2259449"/>
            <a:ext cx="6096000" cy="14773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todoItems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todos.map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((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todo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 =&gt;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&lt;li key={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todo.id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todo.text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&lt;/li&gt;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8ED9976-3013-3544-851E-06CF0FFCCF48}"/>
              </a:ext>
            </a:extLst>
          </p:cNvPr>
          <p:cNvSpPr/>
          <p:nvPr/>
        </p:nvSpPr>
        <p:spPr>
          <a:xfrm>
            <a:off x="512927" y="4017989"/>
            <a:ext cx="1032566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When you don’t have stable IDs for rendered items, you may use the item index as a key as a last resort: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AA2B57-5A7B-1243-93AF-974C8BBE5C2B}"/>
              </a:ext>
            </a:extLst>
          </p:cNvPr>
          <p:cNvSpPr/>
          <p:nvPr/>
        </p:nvSpPr>
        <p:spPr>
          <a:xfrm>
            <a:off x="1997122" y="4725875"/>
            <a:ext cx="6096000" cy="17543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todoItems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todos.map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((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todo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index) =&gt;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Only do this if items have no stable IDs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&lt;li key={index}&gt;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todo.text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&lt;/li&gt;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7765978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1392FD3-9D61-C94B-BA38-247189A45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Components with Keys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F071C73-934A-474B-8463-011D1E750D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32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E963A09-0A1C-F146-A6AF-BFE50C490B8E}"/>
              </a:ext>
            </a:extLst>
          </p:cNvPr>
          <p:cNvSpPr/>
          <p:nvPr/>
        </p:nvSpPr>
        <p:spPr>
          <a:xfrm>
            <a:off x="709684" y="2310502"/>
            <a:ext cx="11177516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Keys only make sense in the context of the surrounding array.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For example, if you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extract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a 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ListItem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component, you should keep the key on the 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en-US" sz="2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ListItem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/&gt;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elements in the array rather than on the 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&lt;li&gt;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element in the </a:t>
            </a:r>
            <a:r>
              <a:rPr lang="en-US" sz="2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ListItem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itself.</a:t>
            </a:r>
          </a:p>
        </p:txBody>
      </p:sp>
    </p:spTree>
    <p:extLst>
      <p:ext uri="{BB962C8B-B14F-4D97-AF65-F5344CB8AC3E}">
        <p14:creationId xmlns:p14="http://schemas.microsoft.com/office/powerpoint/2010/main" val="29137529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0E40D9-FEC4-094A-8885-5016ACB509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33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321E04-171D-DA4D-A4C8-504B2371DA52}"/>
              </a:ext>
            </a:extLst>
          </p:cNvPr>
          <p:cNvSpPr/>
          <p:nvPr/>
        </p:nvSpPr>
        <p:spPr>
          <a:xfrm>
            <a:off x="533401" y="352603"/>
            <a:ext cx="6096000" cy="61863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function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ListItem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(props)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value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props.value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Wrong! There is no need to specify the key here: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&lt;li key={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value.toString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()}&gt;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{value}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&lt;/li&gt;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function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NumberList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(props)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numbers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props.numbers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listItems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numbers.map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((number) =&gt;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Wrong! The key should have been specified here: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ListItem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value={number} /&gt;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&lt;ul&gt;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listItems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&lt;/ul&gt;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7D27EAC-667B-FB46-88A7-8B5EF8C77A3B}"/>
              </a:ext>
            </a:extLst>
          </p:cNvPr>
          <p:cNvSpPr/>
          <p:nvPr/>
        </p:nvSpPr>
        <p:spPr>
          <a:xfrm>
            <a:off x="7033146" y="2680452"/>
            <a:ext cx="4444621" cy="14773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numbers = [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1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2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3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4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5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];</a:t>
            </a:r>
          </a:p>
          <a:p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ReactDOM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.render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&lt;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NumberList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numbers={numbers} /&gt;,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document.getElementById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'root'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4667570-4F4E-9C40-ABA6-7776C4922611}"/>
              </a:ext>
            </a:extLst>
          </p:cNvPr>
          <p:cNvSpPr/>
          <p:nvPr/>
        </p:nvSpPr>
        <p:spPr>
          <a:xfrm>
            <a:off x="7417805" y="1273390"/>
            <a:ext cx="387477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Example: Incorrect Key Usage</a:t>
            </a:r>
            <a:endParaRPr lang="en-VN" sz="20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FFF49C-2608-EF4A-8BAA-FFAC744B8111}"/>
              </a:ext>
            </a:extLst>
          </p:cNvPr>
          <p:cNvSpPr/>
          <p:nvPr/>
        </p:nvSpPr>
        <p:spPr>
          <a:xfrm>
            <a:off x="7558584" y="4753808"/>
            <a:ext cx="3393743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 good rule of thumb is that elements inside the 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map()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call need keys.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16438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9918769-566A-0147-9CA3-C2E11AC7A70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34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75C0C60-EE94-214A-96E9-8BF3BE67453B}"/>
              </a:ext>
            </a:extLst>
          </p:cNvPr>
          <p:cNvSpPr/>
          <p:nvPr/>
        </p:nvSpPr>
        <p:spPr>
          <a:xfrm>
            <a:off x="741529" y="855527"/>
            <a:ext cx="5031475" cy="53553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function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ListItem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(props)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Correct! There is no need to specify the key here: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&lt;li&gt;{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props.value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}&lt;/li&gt;;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function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NumberList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(props)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numbers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props.numbers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listItems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numbers.map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((number) =&gt;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Correct! Key should be specified inside the array.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ListItem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key={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number.toString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()} value={number} /&gt;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&lt;ul&gt;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listItems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&lt;/ul&gt;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43E8314-4167-2E49-9C73-B3A72D186074}"/>
              </a:ext>
            </a:extLst>
          </p:cNvPr>
          <p:cNvSpPr/>
          <p:nvPr/>
        </p:nvSpPr>
        <p:spPr>
          <a:xfrm>
            <a:off x="6296167" y="2694100"/>
            <a:ext cx="4854054" cy="14773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numbers = [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1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2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3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4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5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];</a:t>
            </a:r>
          </a:p>
          <a:p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ReactDOM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.render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&lt;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NumberList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numbers={numbers} /&gt;,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document.getElementById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'root'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);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7CB094-5C9A-7644-ACA7-A1FD55495AC8}"/>
              </a:ext>
            </a:extLst>
          </p:cNvPr>
          <p:cNvSpPr/>
          <p:nvPr/>
        </p:nvSpPr>
        <p:spPr>
          <a:xfrm>
            <a:off x="6753579" y="1447751"/>
            <a:ext cx="369043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Example: Correct Key Usage</a:t>
            </a:r>
            <a:endParaRPr lang="en-VN" sz="2000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53219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48AB71F-FB91-7847-8996-859157B8B4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35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4AFE1F7-AF4B-EB41-8B33-369C8845D6A9}"/>
              </a:ext>
            </a:extLst>
          </p:cNvPr>
          <p:cNvSpPr/>
          <p:nvPr/>
        </p:nvSpPr>
        <p:spPr>
          <a:xfrm>
            <a:off x="1132764" y="1528549"/>
            <a:ext cx="10221036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don’t recommend using indexes for keys if the order of items may change.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This can negatively impact performance and may cause issues with component state.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Check out Robin Pokorny’s article for an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in-depth explanation on the negative impacts of using an index as a key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If you choose not to assign an explicit key to list items then React will default to using indexes as keys.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Here is an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in-depth explanation about why keys are necessary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if you’re interested in learning more.</a:t>
            </a:r>
          </a:p>
        </p:txBody>
      </p:sp>
    </p:spTree>
    <p:extLst>
      <p:ext uri="{BB962C8B-B14F-4D97-AF65-F5344CB8AC3E}">
        <p14:creationId xmlns:p14="http://schemas.microsoft.com/office/powerpoint/2010/main" val="22640441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D45AF89-C0D2-4341-829D-6876D3C29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Keys Must Only Be Unique Among Siblings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4AD1DB-7165-4E4B-9CFE-5ED86AD513B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36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83197F-A8F3-7E44-A914-CC43933F87FC}"/>
              </a:ext>
            </a:extLst>
          </p:cNvPr>
          <p:cNvSpPr/>
          <p:nvPr/>
        </p:nvSpPr>
        <p:spPr>
          <a:xfrm>
            <a:off x="1260144" y="2043677"/>
            <a:ext cx="105156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Keys used within arrays should be unique among their siblings.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However they don’t need to be globally unique.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can use the same keys when we produce two different arrays</a:t>
            </a:r>
          </a:p>
        </p:txBody>
      </p:sp>
    </p:spTree>
    <p:extLst>
      <p:ext uri="{BB962C8B-B14F-4D97-AF65-F5344CB8AC3E}">
        <p14:creationId xmlns:p14="http://schemas.microsoft.com/office/powerpoint/2010/main" val="42062791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6CBF27-074A-0E46-A834-973AB7D49F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37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A9D11EF-31C2-A54F-B90E-F3D62963AA4E}"/>
              </a:ext>
            </a:extLst>
          </p:cNvPr>
          <p:cNvSpPr/>
          <p:nvPr/>
        </p:nvSpPr>
        <p:spPr>
          <a:xfrm>
            <a:off x="533401" y="117693"/>
            <a:ext cx="6096000" cy="674030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function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Blog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(props)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sidebar = 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&lt;ul&gt;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props.posts.map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((post) =&gt;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  &lt;li key={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post.id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    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post.title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  &lt;/li&gt;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)}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&lt;/ul&gt;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content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props.posts.map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((post) =&gt;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&lt;div key={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post.id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&lt;h3&gt;{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post.title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}&lt;/h3&gt;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&lt;p&gt;{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post.content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}&lt;/p&gt;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&lt;/div&gt;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&lt;div&gt;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{sidebar}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&lt;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hr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/&gt;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{content}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&lt;/div&gt;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17F7970-A699-AE4E-9286-BF9451BCE984}"/>
              </a:ext>
            </a:extLst>
          </p:cNvPr>
          <p:cNvSpPr/>
          <p:nvPr/>
        </p:nvSpPr>
        <p:spPr>
          <a:xfrm>
            <a:off x="6913727" y="2207161"/>
            <a:ext cx="4744872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posts = [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{id: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1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title: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'Hello World'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content: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'Welcome to learning React!'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{id: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2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title: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'Installation'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content: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'You can install React from </a:t>
            </a:r>
            <a:r>
              <a:rPr lang="en-US" sz="1800" dirty="0" err="1">
                <a:solidFill>
                  <a:srgbClr val="86B300"/>
                </a:solidFill>
                <a:latin typeface="var(--font-monospace)"/>
              </a:rPr>
              <a:t>npm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.'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];</a:t>
            </a:r>
          </a:p>
          <a:p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ReactDOM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.render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&lt;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Blog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posts={posts} /&gt;,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document.getElementById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'root'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6286798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C20802-06B4-2E4B-B272-ED9275642FB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38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A6D984-F436-064E-B1E1-F492A904A199}"/>
              </a:ext>
            </a:extLst>
          </p:cNvPr>
          <p:cNvSpPr/>
          <p:nvPr/>
        </p:nvSpPr>
        <p:spPr>
          <a:xfrm>
            <a:off x="1123666" y="1490176"/>
            <a:ext cx="937146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Keys serve as a hint to React but they don’t get passed to your components.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If you need the same value in your component, pass it explicitly as a prop with a different name: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EE7F8A-5327-E94F-9459-D9AB009ABC93}"/>
              </a:ext>
            </a:extLst>
          </p:cNvPr>
          <p:cNvSpPr/>
          <p:nvPr/>
        </p:nvSpPr>
        <p:spPr>
          <a:xfrm>
            <a:off x="1724167" y="2736502"/>
            <a:ext cx="6096000" cy="17543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content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posts.map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((post) =&gt;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&lt;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Post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key={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post.id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id={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post.id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title={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post.title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 /&gt;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);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A7767DD-3C35-0540-A7D8-8029132A33DB}"/>
              </a:ext>
            </a:extLst>
          </p:cNvPr>
          <p:cNvSpPr/>
          <p:nvPr/>
        </p:nvSpPr>
        <p:spPr>
          <a:xfrm>
            <a:off x="1396620" y="4890770"/>
            <a:ext cx="1031315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With the example above, the 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Post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component can read </a:t>
            </a:r>
            <a:r>
              <a:rPr lang="en-US" sz="2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props.id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but not </a:t>
            </a:r>
            <a:r>
              <a:rPr lang="en-US" sz="2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props.key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0491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77088-FCDA-AD42-B643-74837CB46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 map() in JSX</a:t>
            </a:r>
            <a:endParaRPr lang="en-V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31A3CA-E29A-684C-A28D-D19973AB874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39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2BB73D-6F5B-BF4C-AAE4-224C6330A964}"/>
              </a:ext>
            </a:extLst>
          </p:cNvPr>
          <p:cNvSpPr/>
          <p:nvPr/>
        </p:nvSpPr>
        <p:spPr>
          <a:xfrm>
            <a:off x="700585" y="1846479"/>
            <a:ext cx="1032680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 the examples above we declared a separate </a:t>
            </a:r>
            <a:r>
              <a:rPr lang="en-US" sz="2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listItems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variable and included it in JSX: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5E33A5-85A4-7B45-8C5B-C1ABFEB7C95C}"/>
              </a:ext>
            </a:extLst>
          </p:cNvPr>
          <p:cNvSpPr/>
          <p:nvPr/>
        </p:nvSpPr>
        <p:spPr>
          <a:xfrm>
            <a:off x="1819702" y="2690007"/>
            <a:ext cx="6096000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function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NumberList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(props)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numbers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props.numbers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listItems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numbers.map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((number) =&gt;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ListItem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key={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number.toString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()}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        value={number} /&gt;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&lt;ul&gt;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listItems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&lt;/ul&gt;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06720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44C8B94-637E-A34B-AC74-B781A487E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682EC9-40DB-DF40-9E98-1329E9E6BBB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4</a:t>
            </a:fld>
            <a:endParaRPr lang="ja-JP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921B172-3A8D-3C49-861D-56921E3553F7}"/>
              </a:ext>
            </a:extLst>
          </p:cNvPr>
          <p:cNvSpPr/>
          <p:nvPr/>
        </p:nvSpPr>
        <p:spPr>
          <a:xfrm>
            <a:off x="838200" y="2033803"/>
            <a:ext cx="105156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Handling events with React elements is very similar to handling events on DOM elements. There are some syntax differences: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React events are named using camelCase, rather than lowercase.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With JSX you pass a function as the event handler, rather than a string.</a:t>
            </a:r>
          </a:p>
        </p:txBody>
      </p:sp>
    </p:spTree>
    <p:extLst>
      <p:ext uri="{BB962C8B-B14F-4D97-AF65-F5344CB8AC3E}">
        <p14:creationId xmlns:p14="http://schemas.microsoft.com/office/powerpoint/2010/main" val="35680744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329DF9-45AD-5243-B3A8-C38E22AFA39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40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72AEC4-B5A9-4D41-871F-F146668A01AD}"/>
              </a:ext>
            </a:extLst>
          </p:cNvPr>
          <p:cNvSpPr/>
          <p:nvPr/>
        </p:nvSpPr>
        <p:spPr>
          <a:xfrm>
            <a:off x="973540" y="949719"/>
            <a:ext cx="1024491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JSX allows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embedding any expression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in curly braces so we could inline the map() result: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3420EE8-60DA-6A4F-BB12-D67278B378C7}"/>
              </a:ext>
            </a:extLst>
          </p:cNvPr>
          <p:cNvSpPr/>
          <p:nvPr/>
        </p:nvSpPr>
        <p:spPr>
          <a:xfrm>
            <a:off x="2160895" y="1721966"/>
            <a:ext cx="6096000" cy="31393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function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NumberList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(props)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numbers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props.numbers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&lt;ul&gt;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numbers.map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((number) =&gt;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  &lt;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ListItem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key={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number.toString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()}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            value={number} /&gt;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)}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&lt;/ul&gt;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D1CC712-93A6-164E-9880-6FBA27CF9B7D}"/>
              </a:ext>
            </a:extLst>
          </p:cNvPr>
          <p:cNvSpPr/>
          <p:nvPr/>
        </p:nvSpPr>
        <p:spPr>
          <a:xfrm>
            <a:off x="838199" y="4938785"/>
            <a:ext cx="1076239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Sometimes this results in clearer code, but this style can also be abused.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Like in JavaScript, it is up to you to decide whether it is worth extracting a variable for readability.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Keep in mind that if the map() body is too nested, it might be a good time to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extract a component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58992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4" y="1648850"/>
            <a:ext cx="9974599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2000" dirty="0">
                <a:solidFill>
                  <a:schemeClr val="tx1"/>
                </a:solidFill>
              </a:rPr>
              <a:t>React website: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https://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</a:rPr>
              <a:t>reactjs.org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/</a:t>
            </a: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20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20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20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20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20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sz="20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41</a:t>
            </a:fld>
            <a:endParaRPr lang="ja-JP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5D17A4-DCAF-F240-9EF9-99A7FA1A8A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5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F1EFA3-66E6-784B-BF0A-457E4B6B8F6F}"/>
              </a:ext>
            </a:extLst>
          </p:cNvPr>
          <p:cNvSpPr/>
          <p:nvPr/>
        </p:nvSpPr>
        <p:spPr>
          <a:xfrm>
            <a:off x="1179122" y="1041132"/>
            <a:ext cx="29466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For example, the HTML: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66E1A1-AC71-904A-A0A0-AD9BBC5172EC}"/>
              </a:ext>
            </a:extLst>
          </p:cNvPr>
          <p:cNvSpPr/>
          <p:nvPr/>
        </p:nvSpPr>
        <p:spPr>
          <a:xfrm>
            <a:off x="1724167" y="1851041"/>
            <a:ext cx="6096000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&lt;button onclick=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"</a:t>
            </a:r>
            <a:r>
              <a:rPr lang="en-US" sz="1800" dirty="0" err="1">
                <a:solidFill>
                  <a:srgbClr val="86B300"/>
                </a:solidFill>
                <a:latin typeface="var(--font-monospace)"/>
              </a:rPr>
              <a:t>activateLasers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()"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Activate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Lasers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&lt;/button&gt;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BF772EC-7B8B-3640-8DB7-518BEB307B44}"/>
              </a:ext>
            </a:extLst>
          </p:cNvPr>
          <p:cNvSpPr/>
          <p:nvPr/>
        </p:nvSpPr>
        <p:spPr>
          <a:xfrm>
            <a:off x="1179122" y="3316429"/>
            <a:ext cx="221246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is slightly different in React: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A2B48D-29E2-FB47-9CA4-B06156CC0A08}"/>
              </a:ext>
            </a:extLst>
          </p:cNvPr>
          <p:cNvSpPr/>
          <p:nvPr/>
        </p:nvSpPr>
        <p:spPr>
          <a:xfrm>
            <a:off x="1724167" y="4280226"/>
            <a:ext cx="6096000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&lt;button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onClick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={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activateLasers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Activate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Lasers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&lt;/button&gt;</a:t>
            </a:r>
          </a:p>
        </p:txBody>
      </p:sp>
    </p:spTree>
    <p:extLst>
      <p:ext uri="{BB962C8B-B14F-4D97-AF65-F5344CB8AC3E}">
        <p14:creationId xmlns:p14="http://schemas.microsoft.com/office/powerpoint/2010/main" val="3115463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C3A1A0-BE13-424A-AB89-42F6C251AB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6</a:t>
            </a:fld>
            <a:endParaRPr lang="ja-JP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23C56A2-D552-1D49-9294-24D86B08DFAA}"/>
              </a:ext>
            </a:extLst>
          </p:cNvPr>
          <p:cNvSpPr/>
          <p:nvPr/>
        </p:nvSpPr>
        <p:spPr>
          <a:xfrm>
            <a:off x="769961" y="1424980"/>
            <a:ext cx="10107304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Another difference is that you cannot return false to prevent default behavior in React.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You must call </a:t>
            </a:r>
            <a:r>
              <a:rPr lang="en-US" sz="2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preventDefault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explicitly.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For example, with plain HTML, to prevent the default link behavior of opening a new page, you can write: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147023-F487-5440-BEF3-9B300503C5D4}"/>
              </a:ext>
            </a:extLst>
          </p:cNvPr>
          <p:cNvSpPr/>
          <p:nvPr/>
        </p:nvSpPr>
        <p:spPr>
          <a:xfrm>
            <a:off x="1265830" y="3429000"/>
            <a:ext cx="8716370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&lt;a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href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=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"#"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onclick=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"</a:t>
            </a:r>
            <a:r>
              <a:rPr lang="en-US" sz="1800" dirty="0" err="1">
                <a:solidFill>
                  <a:srgbClr val="86B300"/>
                </a:solidFill>
                <a:latin typeface="var(--font-monospace)"/>
              </a:rPr>
              <a:t>console.log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('The link was clicked.'); return false"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me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&lt;/a&gt;</a:t>
            </a:r>
          </a:p>
        </p:txBody>
      </p:sp>
    </p:spTree>
    <p:extLst>
      <p:ext uri="{BB962C8B-B14F-4D97-AF65-F5344CB8AC3E}">
        <p14:creationId xmlns:p14="http://schemas.microsoft.com/office/powerpoint/2010/main" val="8779098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C87C98-F015-9947-ABB5-23BE161AF4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7</a:t>
            </a:fld>
            <a:endParaRPr lang="ja-JP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AE70949-C154-584C-852B-F63B67482294}"/>
              </a:ext>
            </a:extLst>
          </p:cNvPr>
          <p:cNvSpPr/>
          <p:nvPr/>
        </p:nvSpPr>
        <p:spPr>
          <a:xfrm>
            <a:off x="838841" y="841341"/>
            <a:ext cx="36872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 React, this could instead be: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69BFEF-7494-4A4E-AE8C-5CE84A28E4B6}"/>
              </a:ext>
            </a:extLst>
          </p:cNvPr>
          <p:cNvSpPr/>
          <p:nvPr/>
        </p:nvSpPr>
        <p:spPr>
          <a:xfrm>
            <a:off x="838841" y="1720840"/>
            <a:ext cx="4390029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function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ActionLink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function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handleClick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(e)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e.preventDefault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console.log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'The link was clicked.'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}</a:t>
            </a: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&lt;a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href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=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"#"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onClick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={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handleClick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Click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me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&lt;/a&gt;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0D4040-A07E-6143-890B-3D77E3E75C10}"/>
              </a:ext>
            </a:extLst>
          </p:cNvPr>
          <p:cNvSpPr/>
          <p:nvPr/>
        </p:nvSpPr>
        <p:spPr>
          <a:xfrm>
            <a:off x="5464791" y="2404687"/>
            <a:ext cx="629161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Here, e is a synthetic event. React defines these synthetic events according to the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W3C spec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so you don’t need to worry about cross-browser compatibility. React events do not work exactly the same as native events. See the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SyntheticEvent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reference guide to learn more.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When using React, you generally don’t need to call </a:t>
            </a:r>
            <a:r>
              <a:rPr lang="en-US" sz="2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addEventListener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to add listeners to a DOM element after it is created. Instead, just provide a listener when the element is initially rendered.</a:t>
            </a:r>
          </a:p>
        </p:txBody>
      </p:sp>
    </p:spTree>
    <p:extLst>
      <p:ext uri="{BB962C8B-B14F-4D97-AF65-F5344CB8AC3E}">
        <p14:creationId xmlns:p14="http://schemas.microsoft.com/office/powerpoint/2010/main" val="3006159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C40BE7-9E04-D547-89D0-574741387E3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8</a:t>
            </a:fld>
            <a:endParaRPr lang="ja-JP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321BC0E-CB28-3E46-A704-9F243893241D}"/>
              </a:ext>
            </a:extLst>
          </p:cNvPr>
          <p:cNvSpPr/>
          <p:nvPr/>
        </p:nvSpPr>
        <p:spPr>
          <a:xfrm>
            <a:off x="6782936" y="1866528"/>
            <a:ext cx="4962099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When you define a component using an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ES6 class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a common pattern is for an event handler to be a method on the class.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For example, this Toggle component renders a button that lets the user toggle between “ON” and “OFF” states: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186926-F5DA-CB45-92AA-A3D6AFB6C77E}"/>
              </a:ext>
            </a:extLst>
          </p:cNvPr>
          <p:cNvSpPr/>
          <p:nvPr/>
        </p:nvSpPr>
        <p:spPr>
          <a:xfrm>
            <a:off x="351431" y="204720"/>
            <a:ext cx="6096000" cy="649408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600" dirty="0">
                <a:solidFill>
                  <a:srgbClr val="F2590C"/>
                </a:solidFill>
                <a:latin typeface="var(--font-monospace)"/>
              </a:rPr>
              <a:t>class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600" dirty="0">
                <a:solidFill>
                  <a:srgbClr val="41A6D9"/>
                </a:solidFill>
                <a:latin typeface="var(--font-monospace)"/>
              </a:rPr>
              <a:t>Toggle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600" dirty="0">
                <a:solidFill>
                  <a:srgbClr val="F2590C"/>
                </a:solidFill>
                <a:latin typeface="var(--font-monospace)"/>
              </a:rPr>
              <a:t>extends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600" dirty="0" err="1">
                <a:solidFill>
                  <a:srgbClr val="41A6D9"/>
                </a:solidFill>
                <a:latin typeface="var(--font-monospace)"/>
              </a:rPr>
              <a:t>React</a:t>
            </a:r>
            <a:r>
              <a:rPr lang="en-US" sz="1600" dirty="0" err="1">
                <a:solidFill>
                  <a:srgbClr val="5C6773"/>
                </a:solidFill>
                <a:latin typeface="var(--font-monospace)"/>
              </a:rPr>
              <a:t>.</a:t>
            </a:r>
            <a:r>
              <a:rPr lang="en-US" sz="1600" dirty="0" err="1">
                <a:solidFill>
                  <a:srgbClr val="41A6D9"/>
                </a:solidFill>
                <a:latin typeface="var(--font-monospace)"/>
              </a:rPr>
              <a:t>Component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{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600" dirty="0">
                <a:solidFill>
                  <a:srgbClr val="F2590C"/>
                </a:solidFill>
                <a:latin typeface="var(--font-monospace)"/>
              </a:rPr>
              <a:t>constructor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(props) {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600" dirty="0">
                <a:solidFill>
                  <a:srgbClr val="F2590C"/>
                </a:solidFill>
                <a:latin typeface="var(--font-monospace)"/>
              </a:rPr>
              <a:t>super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(props);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6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600" dirty="0" err="1">
                <a:solidFill>
                  <a:srgbClr val="5C6773"/>
                </a:solidFill>
                <a:latin typeface="var(--font-monospace)"/>
              </a:rPr>
              <a:t>.state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= {</a:t>
            </a:r>
            <a:r>
              <a:rPr lang="en-US" sz="1600" dirty="0" err="1">
                <a:solidFill>
                  <a:srgbClr val="5C6773"/>
                </a:solidFill>
                <a:latin typeface="var(--font-monospace)"/>
              </a:rPr>
              <a:t>isToggleOn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: </a:t>
            </a:r>
            <a:r>
              <a:rPr lang="en-US" sz="1600" dirty="0">
                <a:solidFill>
                  <a:srgbClr val="F2590C"/>
                </a:solidFill>
                <a:latin typeface="var(--font-monospace)"/>
              </a:rPr>
              <a:t>true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};</a:t>
            </a:r>
            <a:br>
              <a:rPr lang="en-US" sz="16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600" i="1" dirty="0">
                <a:solidFill>
                  <a:srgbClr val="ABB0B6"/>
                </a:solidFill>
                <a:latin typeface="var(--font-monospace)"/>
              </a:rPr>
              <a:t>// This binding is necessary to make `this` work in the callback</a:t>
            </a:r>
            <a:endParaRPr lang="en-US" sz="16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6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600" dirty="0" err="1">
                <a:solidFill>
                  <a:srgbClr val="5C6773"/>
                </a:solidFill>
                <a:latin typeface="var(--font-monospace)"/>
              </a:rPr>
              <a:t>.handleClick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= </a:t>
            </a:r>
            <a:r>
              <a:rPr lang="en-US" sz="16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600" dirty="0" err="1">
                <a:solidFill>
                  <a:srgbClr val="5C6773"/>
                </a:solidFill>
                <a:latin typeface="var(--font-monospace)"/>
              </a:rPr>
              <a:t>.handleClick.bind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(</a:t>
            </a:r>
            <a:r>
              <a:rPr lang="en-US" sz="1600" dirty="0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);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}</a:t>
            </a:r>
            <a:br>
              <a:rPr lang="en-US" sz="16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600" dirty="0" err="1">
                <a:solidFill>
                  <a:srgbClr val="5C6773"/>
                </a:solidFill>
                <a:latin typeface="var(--font-monospace)"/>
              </a:rPr>
              <a:t>handleClick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() {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6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600" dirty="0" err="1">
                <a:solidFill>
                  <a:srgbClr val="5C6773"/>
                </a:solidFill>
                <a:latin typeface="var(--font-monospace)"/>
              </a:rPr>
              <a:t>.setState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(state =&gt; ({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  </a:t>
            </a:r>
            <a:r>
              <a:rPr lang="en-US" sz="1600" dirty="0" err="1">
                <a:solidFill>
                  <a:srgbClr val="5C6773"/>
                </a:solidFill>
                <a:latin typeface="var(--font-monospace)"/>
              </a:rPr>
              <a:t>isToggleOn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: !</a:t>
            </a:r>
            <a:r>
              <a:rPr lang="en-US" sz="1600" dirty="0" err="1">
                <a:solidFill>
                  <a:srgbClr val="5C6773"/>
                </a:solidFill>
                <a:latin typeface="var(--font-monospace)"/>
              </a:rPr>
              <a:t>state.isToggleOn</a:t>
            </a:r>
            <a:endParaRPr lang="en-US" sz="16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}));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}</a:t>
            </a:r>
            <a:br>
              <a:rPr lang="en-US" sz="16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render() {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6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(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  &lt;button </a:t>
            </a:r>
            <a:r>
              <a:rPr lang="en-US" sz="1600" dirty="0" err="1">
                <a:solidFill>
                  <a:srgbClr val="5C6773"/>
                </a:solidFill>
                <a:latin typeface="var(--font-monospace)"/>
              </a:rPr>
              <a:t>onClick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={</a:t>
            </a:r>
            <a:r>
              <a:rPr lang="en-US" sz="16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600" dirty="0" err="1">
                <a:solidFill>
                  <a:srgbClr val="5C6773"/>
                </a:solidFill>
                <a:latin typeface="var(--font-monospace)"/>
              </a:rPr>
              <a:t>.handleClick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}&gt;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    {</a:t>
            </a:r>
            <a:r>
              <a:rPr lang="en-US" sz="1600" dirty="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600" dirty="0" err="1">
                <a:solidFill>
                  <a:srgbClr val="5C6773"/>
                </a:solidFill>
                <a:latin typeface="var(--font-monospace)"/>
              </a:rPr>
              <a:t>.state.isToggleOn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? </a:t>
            </a:r>
            <a:r>
              <a:rPr lang="en-US" sz="1600" dirty="0">
                <a:solidFill>
                  <a:srgbClr val="86B300"/>
                </a:solidFill>
                <a:latin typeface="var(--font-monospace)"/>
              </a:rPr>
              <a:t>'ON'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: </a:t>
            </a:r>
            <a:r>
              <a:rPr lang="en-US" sz="1600" dirty="0">
                <a:solidFill>
                  <a:srgbClr val="86B300"/>
                </a:solidFill>
                <a:latin typeface="var(--font-monospace)"/>
              </a:rPr>
              <a:t>'OFF'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  &lt;/button&gt;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);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}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br>
              <a:rPr lang="en-US" sz="16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600" dirty="0" err="1">
                <a:solidFill>
                  <a:srgbClr val="41A6D9"/>
                </a:solidFill>
                <a:latin typeface="var(--font-monospace)"/>
              </a:rPr>
              <a:t>ReactDOM</a:t>
            </a:r>
            <a:r>
              <a:rPr lang="en-US" sz="1600" dirty="0" err="1">
                <a:solidFill>
                  <a:srgbClr val="5C6773"/>
                </a:solidFill>
                <a:latin typeface="var(--font-monospace)"/>
              </a:rPr>
              <a:t>.render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(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&lt;</a:t>
            </a:r>
            <a:r>
              <a:rPr lang="en-US" sz="1600" dirty="0">
                <a:solidFill>
                  <a:srgbClr val="41A6D9"/>
                </a:solidFill>
                <a:latin typeface="var(--font-monospace)"/>
              </a:rPr>
              <a:t>Toggle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/&gt;,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600" dirty="0" err="1">
                <a:solidFill>
                  <a:srgbClr val="5C6773"/>
                </a:solidFill>
                <a:latin typeface="var(--font-monospace)"/>
              </a:rPr>
              <a:t>document.getElementById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(</a:t>
            </a:r>
            <a:r>
              <a:rPr lang="en-US" sz="1600" dirty="0">
                <a:solidFill>
                  <a:srgbClr val="86B300"/>
                </a:solidFill>
                <a:latin typeface="var(--font-monospace)"/>
              </a:rPr>
              <a:t>'root'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)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045227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B50B53-99E7-6D44-A0F1-C22F8BD58E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9</a:t>
            </a:fld>
            <a:endParaRPr lang="ja-JP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206D92-26A2-264A-AAEE-8E645FB6BD58}"/>
              </a:ext>
            </a:extLst>
          </p:cNvPr>
          <p:cNvSpPr/>
          <p:nvPr/>
        </p:nvSpPr>
        <p:spPr>
          <a:xfrm>
            <a:off x="928048" y="1715381"/>
            <a:ext cx="10425752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You have to be careful about the meaning of this in JSX callbacks.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 JavaScript, class methods are not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bound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by default.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If you forget to bind </a:t>
            </a:r>
            <a:r>
              <a:rPr lang="en-US" sz="2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this.handleClick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and pass it to </a:t>
            </a:r>
            <a:r>
              <a:rPr lang="en-US" sz="2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onClick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 this will be 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undefined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when the function is actually called.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This is 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not React-specific behavior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; it is a part of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how functions work in JavaScript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Generally, if you refer to a method without 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after it, such as </a:t>
            </a:r>
            <a:r>
              <a:rPr lang="en-US" sz="2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onClick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={</a:t>
            </a:r>
            <a:r>
              <a:rPr lang="en-US" sz="2000" dirty="0" err="1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this.handleClick</a:t>
            </a:r>
            <a:r>
              <a:rPr lang="en-US" sz="20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you should bind that method.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180831"/>
      </p:ext>
    </p:extLst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16039</TotalTime>
  <Words>4717</Words>
  <Application>Microsoft Macintosh PowerPoint</Application>
  <PresentationFormat>Widescreen</PresentationFormat>
  <Paragraphs>546</Paragraphs>
  <Slides>41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var(--font-monospace)</vt:lpstr>
      <vt:lpstr>Arial</vt:lpstr>
      <vt:lpstr>Calibri</vt:lpstr>
      <vt:lpstr>Courier New</vt:lpstr>
      <vt:lpstr>Times New Roman</vt:lpstr>
      <vt:lpstr>cc_blue</vt:lpstr>
      <vt:lpstr>React JS</vt:lpstr>
      <vt:lpstr>Lesson 4</vt:lpstr>
      <vt:lpstr>Handling Events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Passing Arguments to Event Handlers</vt:lpstr>
      <vt:lpstr>Conditional Rendering</vt:lpstr>
      <vt:lpstr>Introduction</vt:lpstr>
      <vt:lpstr>PowerPoint Presentation</vt:lpstr>
      <vt:lpstr>PowerPoint Presentation</vt:lpstr>
      <vt:lpstr>Element Variables</vt:lpstr>
      <vt:lpstr>PowerPoint Presentation</vt:lpstr>
      <vt:lpstr>PowerPoint Presentation</vt:lpstr>
      <vt:lpstr>Inline If with Logical &amp;&amp; Operator</vt:lpstr>
      <vt:lpstr>Inline If-Else with Conditional Operator</vt:lpstr>
      <vt:lpstr>PowerPoint Presentation</vt:lpstr>
      <vt:lpstr>Preventing Component from Rendering</vt:lpstr>
      <vt:lpstr>Lists and Keys</vt:lpstr>
      <vt:lpstr>Lists</vt:lpstr>
      <vt:lpstr>Rendering Multiple Components</vt:lpstr>
      <vt:lpstr>PowerPoint Presentation</vt:lpstr>
      <vt:lpstr>Basic List Component</vt:lpstr>
      <vt:lpstr>PowerPoint Presentation</vt:lpstr>
      <vt:lpstr>Keys</vt:lpstr>
      <vt:lpstr>PowerPoint Presentation</vt:lpstr>
      <vt:lpstr>Extracting Components with Keys</vt:lpstr>
      <vt:lpstr>PowerPoint Presentation</vt:lpstr>
      <vt:lpstr>PowerPoint Presentation</vt:lpstr>
      <vt:lpstr>PowerPoint Presentation</vt:lpstr>
      <vt:lpstr>Keys Must Only Be Unique Among Siblings</vt:lpstr>
      <vt:lpstr>PowerPoint Presentation</vt:lpstr>
      <vt:lpstr>PowerPoint Presentation</vt:lpstr>
      <vt:lpstr>Embedding map() in JSX</vt:lpstr>
      <vt:lpstr>PowerPoint Presentation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176</cp:revision>
  <cp:lastPrinted>2020-04-06T06:57:46Z</cp:lastPrinted>
  <dcterms:created xsi:type="dcterms:W3CDTF">2020-04-06T02:02:09Z</dcterms:created>
  <dcterms:modified xsi:type="dcterms:W3CDTF">2020-11-21T04:54:48Z</dcterms:modified>
</cp:coreProperties>
</file>